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4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0746D-05BA-4C46-BBCA-00446F0A9100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C40FB-61DB-42F6-A8D2-10C8011C6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0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29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7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3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4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3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1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53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170CEAE-1949-4522-A086-A28DCBDC1335}" type="datetimeFigureOut">
              <a:rPr lang="en-US" smtClean="0"/>
              <a:t>13/6/2021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41FEEC0-FCB5-4556-BB16-A8D43F29EF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32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289"/>
            <a:ext cx="12192000" cy="6857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145598"/>
            <a:ext cx="1060796" cy="1469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60" y="4030086"/>
            <a:ext cx="768163" cy="65232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 rot="2742099">
            <a:off x="3810631" y="737780"/>
            <a:ext cx="5053148" cy="507764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700000">
            <a:off x="4578996" y="1284497"/>
            <a:ext cx="3668176" cy="3482019"/>
          </a:xfrm>
          <a:prstGeom prst="roundRect">
            <a:avLst/>
          </a:prstGeom>
          <a:solidFill>
            <a:schemeClr val="bg1">
              <a:alpha val="24000"/>
            </a:schemeClr>
          </a:solidFill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700000">
            <a:off x="4997264" y="1836295"/>
            <a:ext cx="3078317" cy="2671931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91549"/>
            <a:ext cx="1902117" cy="1828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86" y="4599600"/>
            <a:ext cx="1902117" cy="1828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44" y="91647"/>
            <a:ext cx="2243522" cy="2505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737" y="1630755"/>
            <a:ext cx="1310754" cy="1457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03696" y="1813108"/>
            <a:ext cx="5901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gradFill>
                  <a:gsLst>
                    <a:gs pos="0">
                      <a:schemeClr val="tx2">
                        <a:lumMod val="40000"/>
                        <a:lumOff val="60000"/>
                      </a:schemeClr>
                    </a:gs>
                    <a:gs pos="100000">
                      <a:srgbClr val="032272"/>
                    </a:gs>
                  </a:gsLst>
                  <a:lin ang="5400000" scaled="1"/>
                </a:gradFill>
                <a:latin typeface=".VnVogue" panose="020B7200000000000000" pitchFamily="34" charset="0"/>
              </a:rPr>
              <a:t>WELCOME TO OUR PRESENTATION</a:t>
            </a:r>
            <a:endParaRPr lang="en-US" sz="5400" b="1" dirty="0">
              <a:gradFill>
                <a:gsLst>
                  <a:gs pos="0">
                    <a:schemeClr val="tx2">
                      <a:lumMod val="40000"/>
                      <a:lumOff val="60000"/>
                    </a:schemeClr>
                  </a:gs>
                  <a:gs pos="100000">
                    <a:srgbClr val="032272"/>
                  </a:gs>
                </a:gsLst>
                <a:lin ang="5400000" scaled="1"/>
              </a:gradFill>
              <a:latin typeface=".VnVogue" panose="020B7200000000000000" pitchFamily="34" charset="0"/>
            </a:endParaRPr>
          </a:p>
        </p:txBody>
      </p:sp>
      <p:cxnSp>
        <p:nvCxnSpPr>
          <p:cNvPr id="19" name="Shape 621"/>
          <p:cNvCxnSpPr/>
          <p:nvPr/>
        </p:nvCxnSpPr>
        <p:spPr>
          <a:xfrm>
            <a:off x="4012183" y="3703922"/>
            <a:ext cx="4801802" cy="0"/>
          </a:xfrm>
          <a:prstGeom prst="straightConnector1">
            <a:avLst/>
          </a:prstGeom>
          <a:noFill/>
          <a:ln w="28575" cap="rnd" cmpd="thickThin">
            <a:solidFill>
              <a:schemeClr val="accent1">
                <a:lumMod val="75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0" name="TextBox 29"/>
          <p:cNvSpPr txBox="1"/>
          <p:nvPr/>
        </p:nvSpPr>
        <p:spPr>
          <a:xfrm>
            <a:off x="3873676" y="3702694"/>
            <a:ext cx="502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gradFill>
                  <a:gsLst>
                    <a:gs pos="0">
                      <a:schemeClr val="accent1"/>
                    </a:gs>
                    <a:gs pos="100000">
                      <a:srgbClr val="032272"/>
                    </a:gs>
                  </a:gsLst>
                  <a:lin ang="5400000" scaled="1"/>
                </a:gradFill>
                <a:latin typeface=".VnVogue" panose="020B7200000000000000" pitchFamily="34" charset="0"/>
                <a:cs typeface="Times New Roman" panose="02020603050405020304" pitchFamily="18" charset="0"/>
              </a:rPr>
              <a:t>Group 19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rgbClr val="032272"/>
                  </a:gs>
                </a:gsLst>
                <a:lin ang="5400000" scaled="1"/>
              </a:gradFill>
              <a:latin typeface=".VnVogue" panose="020B7200000000000000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18" y="3703922"/>
            <a:ext cx="768163" cy="652329"/>
          </a:xfrm>
          <a:prstGeom prst="rect">
            <a:avLst/>
          </a:prstGeom>
        </p:spPr>
      </p:pic>
      <p:pic>
        <p:nvPicPr>
          <p:cNvPr id="32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593173" y="-568920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06518" y="4349943"/>
            <a:ext cx="502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gradFill>
                  <a:gsLst>
                    <a:gs pos="0">
                      <a:schemeClr val="accent1"/>
                    </a:gs>
                    <a:gs pos="100000">
                      <a:srgbClr val="032272"/>
                    </a:gs>
                  </a:gsLst>
                  <a:lin ang="5400000" scaled="1"/>
                </a:gradFill>
                <a:latin typeface=".VnVogue" panose="020B7200000000000000" pitchFamily="34" charset="0"/>
                <a:cs typeface="Times New Roman" panose="02020603050405020304" pitchFamily="18" charset="0"/>
              </a:rPr>
              <a:t>Game Balloon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rgbClr val="032272"/>
                  </a:gs>
                </a:gsLst>
                <a:lin ang="5400000" scaled="1"/>
              </a:gradFill>
              <a:latin typeface=".VnVogue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 rot="19242128" flipH="1">
            <a:off x="-840632" y="-165625"/>
            <a:ext cx="45719" cy="1455816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7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8" dur="5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0" dur="4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2" dur="4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4" dur="4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autoRev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6" dur="5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8" dur="4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20" dur="5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2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repeatCount="indefinite" autoRev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40000" fill="hold" nodeType="withEffect" p14:presetBounceEnd="78000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31" dur="2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32" dur="2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20000" fill="hold" grpId="0" nodeType="withEffect" p14:presetBounceEnd="70000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8000" fill="hold" nodeType="withEffect" p14:presetBounceEnd="80000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 p14:presetBounceEnd="70000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3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4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decel="5000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Motion origin="layout" path="M -2.70833E-6 1.48148E-6 L 1.09362 -1.03727 " pathEditMode="relative" rAng="0" ptsTypes="AA">
                                          <p:cBhvr>
                                            <p:cTn id="46" dur="3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674" y="-518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2"/>
                    </p:tgtEl>
                  </p:cMediaNode>
                </p:audio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30" grpId="0"/>
          <p:bldP spid="18" grpId="0"/>
          <p:bldP spid="2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8" dur="5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0" dur="4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2" dur="4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4" dur="4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autoRev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6" dur="5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18" dur="4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20" dur="5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repeatCount="indefinite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2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repeatCount="indefinite" autoRev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40000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20000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8000" fill="hold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decel="5000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Motion origin="layout" path="M -2.70833E-6 1.48148E-6 L 1.09362 -1.03727 " pathEditMode="relative" rAng="0" ptsTypes="AA">
                                          <p:cBhvr>
                                            <p:cTn id="46" dur="3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674" y="-518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2"/>
                    </p:tgtEl>
                  </p:cMediaNode>
                </p:audio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30" grpId="0"/>
          <p:bldP spid="18" grpId="0"/>
          <p:bldP spid="2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0400" y="-251706"/>
            <a:ext cx="10871200" cy="1740451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mô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tả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game 2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0286" y="1204685"/>
            <a:ext cx="11800113" cy="547188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6144" y="1989180"/>
            <a:ext cx="5094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khiển</a:t>
            </a:r>
            <a:r>
              <a:rPr lang="en-US" sz="2400" dirty="0"/>
              <a:t> bay </a:t>
            </a:r>
            <a:r>
              <a:rPr lang="en-US" sz="2400" dirty="0" err="1"/>
              <a:t>nhắm</a:t>
            </a:r>
            <a:r>
              <a:rPr lang="en-US" sz="2400" dirty="0"/>
              <a:t> </a:t>
            </a:r>
            <a:r>
              <a:rPr lang="en-US" sz="2400" dirty="0" err="1"/>
              <a:t>bắn</a:t>
            </a:r>
            <a:r>
              <a:rPr lang="en-US" sz="2400" dirty="0"/>
              <a:t> </a:t>
            </a:r>
            <a:r>
              <a:rPr lang="en-US" sz="2400" dirty="0" err="1" smtClean="0"/>
              <a:t>bóng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F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bắn</a:t>
            </a:r>
            <a:r>
              <a:rPr lang="en-US" sz="2400" dirty="0"/>
              <a:t> </a:t>
            </a:r>
            <a:r>
              <a:rPr lang="en-US" sz="2400" dirty="0" err="1"/>
              <a:t>trúng</a:t>
            </a:r>
            <a:r>
              <a:rPr lang="en-US" sz="2400" dirty="0"/>
              <a:t> </a:t>
            </a:r>
            <a:r>
              <a:rPr lang="en-US" sz="2400" dirty="0" err="1"/>
              <a:t>bóng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cộng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B688B53-7755-452B-9D7E-0148917F8D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20185" y="1598783"/>
            <a:ext cx="5675558" cy="4223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6290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8888" y="-75804"/>
            <a:ext cx="10871200" cy="1740451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phím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điều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hướng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máy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bay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943" y="1310189"/>
            <a:ext cx="11800113" cy="547188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0902" y="1301901"/>
            <a:ext cx="734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vi-VN" sz="2400" dirty="0">
                <a:latin typeface="Tw Cen MT (Body)Body)"/>
              </a:rPr>
              <a:t>Event keyUp, </a:t>
            </a:r>
            <a:r>
              <a:rPr lang="vi-VN" sz="2400" dirty="0" smtClean="0">
                <a:latin typeface="Tw Cen MT (Body)Body)"/>
              </a:rPr>
              <a:t>keyDown</a:t>
            </a:r>
            <a:endParaRPr lang="en-US" sz="2400" dirty="0" smtClean="0">
              <a:latin typeface="Tw Cen MT (Body)Body)"/>
            </a:endParaRPr>
          </a:p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>
                <a:latin typeface="Tw Cen MT (Body)Body)"/>
              </a:rPr>
              <a:t>Event Tick </a:t>
            </a:r>
            <a:r>
              <a:rPr lang="en-US" sz="2400" dirty="0" err="1">
                <a:latin typeface="Tw Cen MT (Body)Body)"/>
              </a:rPr>
              <a:t>của</a:t>
            </a:r>
            <a:r>
              <a:rPr lang="en-US" sz="2400" dirty="0">
                <a:latin typeface="Tw Cen MT (Body)Body)"/>
              </a:rPr>
              <a:t> timer</a:t>
            </a:r>
            <a:r>
              <a:rPr lang="en-US" sz="2400" dirty="0" smtClean="0">
                <a:latin typeface="Tw Cen MT (Body)Body)"/>
                <a:sym typeface="Wingdings" panose="05000000000000000000" pitchFamily="2" charset="2"/>
              </a:rPr>
              <a:t> </a:t>
            </a:r>
            <a:endParaRPr lang="en-US" sz="2400" dirty="0">
              <a:latin typeface="Tw Cen MT (Body)Body)"/>
              <a:sym typeface="Wingdings" panose="05000000000000000000" pitchFamily="2" charset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F2FAFF0-4183-40E7-8DE3-7EF82409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30" y="2166301"/>
            <a:ext cx="2883922" cy="227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Right 5">
            <a:extLst>
              <a:ext uri="{FF2B5EF4-FFF2-40B4-BE49-F238E27FC236}">
                <a16:creationId xmlns:a16="http://schemas.microsoft.com/office/drawing/2014/main" xmlns="" id="{6BE376A7-F58E-4844-B2EE-2512D55C8809}"/>
              </a:ext>
            </a:extLst>
          </p:cNvPr>
          <p:cNvSpPr/>
          <p:nvPr/>
        </p:nvSpPr>
        <p:spPr>
          <a:xfrm>
            <a:off x="3708330" y="2871236"/>
            <a:ext cx="3258105" cy="50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84A9586-5CFA-4691-9E3A-0E8B32F3389B}"/>
              </a:ext>
            </a:extLst>
          </p:cNvPr>
          <p:cNvSpPr/>
          <p:nvPr/>
        </p:nvSpPr>
        <p:spPr>
          <a:xfrm>
            <a:off x="4699350" y="2934351"/>
            <a:ext cx="12760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err="1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</a:t>
            </a:r>
            <a:r>
              <a:rPr lang="en-US" sz="2000" b="1" spc="50" dirty="0" err="1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eyDown</a:t>
            </a:r>
            <a:endParaRPr lang="en-US" sz="2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97C3BC2-6FE8-4456-BC33-E969E832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330" y="3327159"/>
            <a:ext cx="3500420" cy="1101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0181867-880A-44A0-AB77-96E38142D1D6}"/>
              </a:ext>
            </a:extLst>
          </p:cNvPr>
          <p:cNvSpPr/>
          <p:nvPr/>
        </p:nvSpPr>
        <p:spPr>
          <a:xfrm>
            <a:off x="2216462" y="2461306"/>
            <a:ext cx="648415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mLeft</a:t>
            </a:r>
            <a:r>
              <a:rPr lang="en-U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true</a:t>
            </a:r>
            <a:endParaRPr lang="en-US" sz="28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Content Placeholder 15">
            <a:extLst>
              <a:ext uri="{FF2B5EF4-FFF2-40B4-BE49-F238E27FC236}">
                <a16:creationId xmlns:a16="http://schemas.microsoft.com/office/drawing/2014/main" xmlns="" id="{121C49F1-1866-4D93-9929-B5D093A47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20972" y="2166301"/>
            <a:ext cx="3829116" cy="2225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02A63D0-D8B7-41CF-A3ED-783288F3D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25" y="4771658"/>
            <a:ext cx="2928471" cy="206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Arrow: Right 22">
            <a:extLst>
              <a:ext uri="{FF2B5EF4-FFF2-40B4-BE49-F238E27FC236}">
                <a16:creationId xmlns:a16="http://schemas.microsoft.com/office/drawing/2014/main" xmlns="" id="{F5D07719-F21B-49F9-B492-1C5BAA90466F}"/>
              </a:ext>
            </a:extLst>
          </p:cNvPr>
          <p:cNvSpPr/>
          <p:nvPr/>
        </p:nvSpPr>
        <p:spPr>
          <a:xfrm>
            <a:off x="3735594" y="5354433"/>
            <a:ext cx="3258105" cy="50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 err="1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</a:t>
            </a:r>
            <a:r>
              <a:rPr lang="en-US" sz="2400" b="1" spc="50" dirty="0" err="1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eyUp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F566545-423E-402E-A6FF-63A2C5212867}"/>
              </a:ext>
            </a:extLst>
          </p:cNvPr>
          <p:cNvSpPr/>
          <p:nvPr/>
        </p:nvSpPr>
        <p:spPr>
          <a:xfrm>
            <a:off x="4411618" y="4978808"/>
            <a:ext cx="20938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mLeft</a:t>
            </a:r>
            <a:r>
              <a:rPr lang="en-U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false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CF4762E-D4C0-44B7-8B51-4A6BA1EEC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620" y="4656996"/>
            <a:ext cx="3866467" cy="2062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CEF0BEE-80DC-4318-8B3D-BA7F748D7774}"/>
              </a:ext>
            </a:extLst>
          </p:cNvPr>
          <p:cNvSpPr/>
          <p:nvPr/>
        </p:nvSpPr>
        <p:spPr>
          <a:xfrm>
            <a:off x="7635623" y="2249029"/>
            <a:ext cx="32372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VTAnh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VTAnh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– speed</a:t>
            </a:r>
          </a:p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VTAnh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957455" y="3134406"/>
            <a:ext cx="234046" cy="45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6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14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17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0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3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6" dur="2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9" dur="2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2" dur="2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35" dur="2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6" presetClass="entr" presetSubtype="2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2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44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4" grpId="0" animBg="1"/>
          <p:bldP spid="16" grpId="0"/>
          <p:bldP spid="18" grpId="0"/>
          <p:bldP spid="21" grpId="0" animBg="1"/>
          <p:bldP spid="22" grpId="0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14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17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0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3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6" dur="2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9" dur="2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2" dur="2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35" dur="2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6" presetClass="entr" presetSubtype="2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2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plus(in)">
                                          <p:cBhvr>
                                            <p:cTn id="44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4" grpId="0" animBg="1"/>
          <p:bldP spid="16" grpId="0"/>
          <p:bldP spid="18" grpId="0"/>
          <p:bldP spid="21" grpId="0" animBg="1"/>
          <p:bldP spid="22" grpId="0"/>
          <p:bldP spid="24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0400" y="-251706"/>
            <a:ext cx="10871200" cy="1740451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di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chuyển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bóng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bay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0286" y="1204685"/>
            <a:ext cx="11800113" cy="547188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6144" y="1989180"/>
            <a:ext cx="5094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 err="1">
                <a:latin typeface="Tw Cen MT (Body)Body)"/>
                <a:ea typeface="Verdana" panose="020B0604030504040204" pitchFamily="34" charset="0"/>
              </a:rPr>
              <a:t>Sử</a:t>
            </a:r>
            <a:r>
              <a:rPr lang="en-US" sz="2400" dirty="0">
                <a:latin typeface="Tw Cen MT (Body)Body)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Tw Cen MT (Body)Body)"/>
                <a:ea typeface="Verdana" panose="020B0604030504040204" pitchFamily="34" charset="0"/>
              </a:rPr>
              <a:t>dụng</a:t>
            </a:r>
            <a:r>
              <a:rPr lang="en-US" sz="2400" dirty="0">
                <a:latin typeface="Tw Cen MT (Body)Body)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Tw Cen MT (Body)Body)"/>
                <a:ea typeface="Verdana" panose="020B0604030504040204" pitchFamily="34" charset="0"/>
              </a:rPr>
              <a:t>hàm</a:t>
            </a:r>
            <a:r>
              <a:rPr lang="en-US" sz="2400" dirty="0">
                <a:latin typeface="Tw Cen MT (Body)Body)"/>
                <a:ea typeface="Verdana" panose="020B0604030504040204" pitchFamily="34" charset="0"/>
              </a:rPr>
              <a:t> random</a:t>
            </a:r>
            <a:endParaRPr lang="en-US" sz="2400" dirty="0" smtClean="0">
              <a:latin typeface="Tw Cen MT (Body)Body)"/>
            </a:endParaRPr>
          </a:p>
          <a:p>
            <a:pPr marL="342900" indent="-342900">
              <a:buFont typeface="Wingdings" panose="05000000000000000000" pitchFamily="2" charset="2"/>
              <a:buChar char="F"/>
            </a:pPr>
            <a:endParaRPr lang="en-US" sz="2400" dirty="0" smtClean="0">
              <a:latin typeface="Tw Cen MT (Body)Body)"/>
            </a:endParaRPr>
          </a:p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>
                <a:latin typeface="Tw Cen MT (Body)Body)"/>
                <a:ea typeface="Verdana" panose="020B0604030504040204" pitchFamily="34" charset="0"/>
              </a:rPr>
              <a:t>Event Tick </a:t>
            </a:r>
            <a:r>
              <a:rPr lang="en-US" sz="2400" dirty="0" err="1">
                <a:latin typeface="Tw Cen MT (Body)Body)"/>
                <a:ea typeface="Verdana" panose="020B0604030504040204" pitchFamily="34" charset="0"/>
              </a:rPr>
              <a:t>của</a:t>
            </a:r>
            <a:r>
              <a:rPr lang="en-US" sz="2400" dirty="0">
                <a:latin typeface="Tw Cen MT (Body)Body)"/>
                <a:ea typeface="Verdana" panose="020B0604030504040204" pitchFamily="34" charset="0"/>
              </a:rPr>
              <a:t> timer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051" y="1689650"/>
            <a:ext cx="6442466" cy="4365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B724483-BEE8-48A0-B9F6-81188D05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23" y="3462623"/>
            <a:ext cx="4887347" cy="931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80139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0400" y="-251706"/>
            <a:ext cx="10871200" cy="1740451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chuyển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động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của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đạn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0286" y="1204685"/>
            <a:ext cx="11800113" cy="547188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400" y="1421229"/>
            <a:ext cx="509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800" dirty="0" err="1">
                <a:ln w="0"/>
              </a:rPr>
              <a:t>Khởi</a:t>
            </a:r>
            <a:r>
              <a:rPr lang="en-US" sz="2800" dirty="0">
                <a:ln w="0"/>
              </a:rPr>
              <a:t> </a:t>
            </a:r>
            <a:r>
              <a:rPr lang="en-US" sz="2800" dirty="0" err="1">
                <a:ln w="0"/>
              </a:rPr>
              <a:t>tạo</a:t>
            </a:r>
            <a:r>
              <a:rPr lang="en-US" sz="2800" dirty="0">
                <a:ln w="0"/>
              </a:rPr>
              <a:t> shot = </a:t>
            </a:r>
            <a:r>
              <a:rPr lang="en-US" sz="2800" dirty="0" smtClean="0">
                <a:ln w="0"/>
              </a:rPr>
              <a:t>false</a:t>
            </a:r>
            <a:endParaRPr lang="en-US" sz="2800" dirty="0">
              <a:ln w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B69E962-DB28-4FD7-B59C-D49392B1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6" y="2160993"/>
            <a:ext cx="3608327" cy="1506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rrow: Right 6">
            <a:extLst>
              <a:ext uri="{FF2B5EF4-FFF2-40B4-BE49-F238E27FC236}">
                <a16:creationId xmlns:a16="http://schemas.microsoft.com/office/drawing/2014/main" xmlns="" id="{5D946C5D-B555-4F5C-81F4-CA83BC02E662}"/>
              </a:ext>
            </a:extLst>
          </p:cNvPr>
          <p:cNvSpPr/>
          <p:nvPr/>
        </p:nvSpPr>
        <p:spPr>
          <a:xfrm>
            <a:off x="4513943" y="1991113"/>
            <a:ext cx="3047962" cy="630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KeyDown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6AFEE2D-6E2A-47B7-81BB-1136F883A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752" y="2641462"/>
            <a:ext cx="3723512" cy="1207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xmlns="" id="{97A51D83-CA62-4228-B632-D74D400454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19033" y="2255114"/>
            <a:ext cx="3730059" cy="4006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89CFBE6-7E97-4422-90A4-4B0C5700B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56" y="4446047"/>
            <a:ext cx="3577990" cy="1690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Arrow: Right 10">
            <a:extLst>
              <a:ext uri="{FF2B5EF4-FFF2-40B4-BE49-F238E27FC236}">
                <a16:creationId xmlns:a16="http://schemas.microsoft.com/office/drawing/2014/main" xmlns="" id="{BA302B23-E95C-430D-8F40-4D386061277F}"/>
              </a:ext>
            </a:extLst>
          </p:cNvPr>
          <p:cNvSpPr/>
          <p:nvPr/>
        </p:nvSpPr>
        <p:spPr>
          <a:xfrm>
            <a:off x="4615180" y="4371137"/>
            <a:ext cx="3047962" cy="630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KeyUp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2023643-4769-4FAD-9A58-1627B1927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016" y="5070424"/>
            <a:ext cx="3816984" cy="1207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0960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14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17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0" dur="2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3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6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9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3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2" grpId="0" animBg="1"/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14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17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0" dur="2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3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6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9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3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2" grpId="0" animBg="1"/>
          <p:bldP spid="1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0400" y="-251706"/>
            <a:ext cx="10871200" cy="1740451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Xét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sự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va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chạm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0286" y="1204685"/>
            <a:ext cx="11800113" cy="547188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400" y="1421229"/>
            <a:ext cx="509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 err="1">
                <a:latin typeface="Tw Cen MT (Body)Body)"/>
                <a:ea typeface="Verdana" panose="020B0604030504040204" pitchFamily="34" charset="0"/>
              </a:rPr>
              <a:t>Sử</a:t>
            </a:r>
            <a:r>
              <a:rPr lang="en-US" sz="2400" dirty="0">
                <a:latin typeface="Tw Cen MT (Body)Body)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Tw Cen MT (Body)Body)"/>
                <a:ea typeface="Verdana" panose="020B0604030504040204" pitchFamily="34" charset="0"/>
              </a:rPr>
              <a:t>dụng</a:t>
            </a:r>
            <a:r>
              <a:rPr lang="en-US" sz="2400" dirty="0">
                <a:latin typeface="Tw Cen MT (Body)Body)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Tw Cen MT (Body)Body)"/>
                <a:ea typeface="Verdana" panose="020B0604030504040204" pitchFamily="34" charset="0"/>
              </a:rPr>
              <a:t>hàm</a:t>
            </a:r>
            <a:r>
              <a:rPr lang="en-US" sz="2400" dirty="0">
                <a:latin typeface="Tw Cen MT (Body)Body)"/>
                <a:ea typeface="Verdana" panose="020B0604030504040204" pitchFamily="34" charset="0"/>
              </a:rPr>
              <a:t> </a:t>
            </a:r>
            <a:r>
              <a:rPr lang="vi-VN" sz="2400" dirty="0">
                <a:latin typeface="Tw Cen MT (Body)Body)"/>
                <a:ea typeface="Verdana" panose="020B0604030504040204" pitchFamily="34" charset="0"/>
              </a:rPr>
              <a:t>IntersectsWith</a:t>
            </a:r>
            <a:endParaRPr lang="en-US" sz="2400" dirty="0">
              <a:ln w="0"/>
              <a:latin typeface="Tw Cen MT (Body)Body)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1946522"/>
            <a:ext cx="4426857" cy="376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7F8FFBC-F248-4986-8BEC-D0D83C27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54" y="2574383"/>
            <a:ext cx="5372774" cy="3086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A2F5363-660E-4474-A84B-CEA25C85F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39" y="1555536"/>
            <a:ext cx="5851336" cy="4115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494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2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7" dur="2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2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7" dur="2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1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0400" y="-251706"/>
            <a:ext cx="10871200" cy="1740451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Các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chức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năng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khác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943" y="1196401"/>
            <a:ext cx="11800113" cy="547188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400" y="1421229"/>
            <a:ext cx="5094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>
                <a:latin typeface="Tw Cen MT (Body)Body)"/>
              </a:rPr>
              <a:t>Reset </a:t>
            </a:r>
            <a:r>
              <a:rPr lang="en-US" sz="2400" dirty="0" smtClean="0">
                <a:latin typeface="Tw Cen MT (Body)Body)"/>
              </a:rPr>
              <a:t>Game</a:t>
            </a:r>
          </a:p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>
                <a:latin typeface="Tw Cen MT (Body)Body)"/>
              </a:rPr>
              <a:t>Exit </a:t>
            </a:r>
            <a:r>
              <a:rPr lang="en-US" sz="2400" dirty="0" smtClean="0">
                <a:latin typeface="Tw Cen MT (Body)Body)"/>
              </a:rPr>
              <a:t>Game</a:t>
            </a:r>
          </a:p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>
                <a:latin typeface="Tw Cen MT (Body)Body)"/>
              </a:rPr>
              <a:t>Pause</a:t>
            </a:r>
            <a:endParaRPr lang="en-US" sz="2400" dirty="0">
              <a:ln w="0"/>
              <a:latin typeface="Tw Cen MT (Body)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9717705-2F61-496C-B19B-CB4067E7DF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8422" y="1972312"/>
            <a:ext cx="5464543" cy="3936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Action Button: Blank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3BAA04B-DF95-4B1E-BE82-31CF75907260}"/>
              </a:ext>
            </a:extLst>
          </p:cNvPr>
          <p:cNvSpPr/>
          <p:nvPr/>
        </p:nvSpPr>
        <p:spPr>
          <a:xfrm>
            <a:off x="648410" y="5212126"/>
            <a:ext cx="834501" cy="83450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Esc</a:t>
            </a:r>
            <a:endParaRPr lang="vi-VN" sz="2800" dirty="0">
              <a:solidFill>
                <a:schemeClr val="tx1"/>
              </a:solidFill>
            </a:endParaRPr>
          </a:p>
        </p:txBody>
      </p:sp>
      <p:sp>
        <p:nvSpPr>
          <p:cNvPr id="13" name="Arrow: Right 6">
            <a:extLst>
              <a:ext uri="{FF2B5EF4-FFF2-40B4-BE49-F238E27FC236}">
                <a16:creationId xmlns:a16="http://schemas.microsoft.com/office/drawing/2014/main" xmlns="" id="{0ACB33CE-4E9B-4B0F-BFC5-3897207358D3}"/>
              </a:ext>
            </a:extLst>
          </p:cNvPr>
          <p:cNvSpPr/>
          <p:nvPr/>
        </p:nvSpPr>
        <p:spPr>
          <a:xfrm>
            <a:off x="1734946" y="3416552"/>
            <a:ext cx="2505682" cy="524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KeyPress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79BD587-4BDD-4563-AAB2-6D2B712EEE35}"/>
              </a:ext>
            </a:extLst>
          </p:cNvPr>
          <p:cNvSpPr/>
          <p:nvPr/>
        </p:nvSpPr>
        <p:spPr>
          <a:xfrm>
            <a:off x="2142257" y="3052622"/>
            <a:ext cx="17368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Pause = true</a:t>
            </a:r>
            <a:endParaRPr lang="en-US" sz="2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FFD4921-1808-48FD-A669-401009DFF3DF}"/>
              </a:ext>
            </a:extLst>
          </p:cNvPr>
          <p:cNvSpPr/>
          <p:nvPr/>
        </p:nvSpPr>
        <p:spPr>
          <a:xfrm>
            <a:off x="2084422" y="5017023"/>
            <a:ext cx="18525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Pause = false</a:t>
            </a:r>
            <a:endParaRPr lang="en-US" sz="2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Arrow: Right 6">
            <a:extLst>
              <a:ext uri="{FF2B5EF4-FFF2-40B4-BE49-F238E27FC236}">
                <a16:creationId xmlns:a16="http://schemas.microsoft.com/office/drawing/2014/main" xmlns="" id="{0ACB33CE-4E9B-4B0F-BFC5-3897207358D3}"/>
              </a:ext>
            </a:extLst>
          </p:cNvPr>
          <p:cNvSpPr/>
          <p:nvPr/>
        </p:nvSpPr>
        <p:spPr>
          <a:xfrm>
            <a:off x="1734946" y="5367767"/>
            <a:ext cx="2505682" cy="524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KeyPress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6D0C33A-14B2-419B-9E32-898B6B55A09A}"/>
              </a:ext>
            </a:extLst>
          </p:cNvPr>
          <p:cNvSpPr/>
          <p:nvPr/>
        </p:nvSpPr>
        <p:spPr>
          <a:xfrm>
            <a:off x="4255023" y="3415343"/>
            <a:ext cx="16680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Timer.Stop</a:t>
            </a:r>
            <a:endParaRPr lang="en-US" sz="28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4C50D5C-A0BC-44EC-A438-75C53CC13393}"/>
              </a:ext>
            </a:extLst>
          </p:cNvPr>
          <p:cNvSpPr/>
          <p:nvPr/>
        </p:nvSpPr>
        <p:spPr>
          <a:xfrm>
            <a:off x="4241770" y="5367767"/>
            <a:ext cx="16543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Timer.start</a:t>
            </a:r>
            <a:endParaRPr lang="en-US" sz="28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Action Button: Blank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3BAA04B-DF95-4B1E-BE82-31CF75907260}"/>
              </a:ext>
            </a:extLst>
          </p:cNvPr>
          <p:cNvSpPr/>
          <p:nvPr/>
        </p:nvSpPr>
        <p:spPr>
          <a:xfrm>
            <a:off x="696533" y="3160161"/>
            <a:ext cx="834501" cy="83450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Esc</a:t>
            </a:r>
            <a:endParaRPr lang="vi-V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318641"/>
      </p:ext>
    </p:extLst>
  </p:cSld>
  <p:clrMapOvr>
    <a:masterClrMapping/>
  </p:clrMapOvr>
  <p:transition spd="slow">
    <p:comb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2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5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25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25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125" accel="50000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125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125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125" accel="50000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25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6" dur="2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1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4" grpId="2"/>
          <p:bldP spid="10" grpId="0"/>
          <p:bldP spid="12" grpId="0" animBg="1"/>
          <p:bldP spid="13" grpId="0" animBg="1"/>
          <p:bldP spid="14" grpId="0"/>
          <p:bldP spid="15" grpId="0"/>
          <p:bldP spid="16" grpId="0" animBg="1"/>
          <p:bldP spid="17" grpId="0"/>
          <p:bldP spid="18" grpId="0"/>
          <p:bldP spid="2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2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5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25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25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125" accel="50000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125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125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125" accel="50000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25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6" dur="2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1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4" grpId="2"/>
          <p:bldP spid="10" grpId="0"/>
          <p:bldP spid="12" grpId="0" animBg="1"/>
          <p:bldP spid="13" grpId="0" animBg="1"/>
          <p:bldP spid="14" grpId="0"/>
          <p:bldP spid="15" grpId="0"/>
          <p:bldP spid="16" grpId="0" animBg="1"/>
          <p:bldP spid="17" grpId="0"/>
          <p:bldP spid="18" grpId="0"/>
          <p:bldP spid="22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6" name="Isosceles Triangle 5"/>
          <p:cNvSpPr/>
          <p:nvPr/>
        </p:nvSpPr>
        <p:spPr>
          <a:xfrm rot="10800000">
            <a:off x="2859313" y="1973943"/>
            <a:ext cx="6473372" cy="4771570"/>
          </a:xfrm>
          <a:prstGeom prst="triangle">
            <a:avLst>
              <a:gd name="adj" fmla="val 50224"/>
            </a:avLst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859314" y="145143"/>
            <a:ext cx="6473371" cy="5239657"/>
          </a:xfrm>
          <a:prstGeom prst="triangle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73988" y="1954276"/>
            <a:ext cx="44440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gradFill>
                  <a:gsLst>
                    <a:gs pos="41000">
                      <a:schemeClr val="accent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Love Ya Like A Sister" panose="02000000000000000000" pitchFamily="2" charset="0"/>
              </a:rPr>
              <a:t>*</a:t>
            </a:r>
            <a:r>
              <a:rPr lang="en-US" sz="6600" dirty="0" smtClean="0">
                <a:gradFill>
                  <a:gsLst>
                    <a:gs pos="41000">
                      <a:schemeClr val="accent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.VnVogue" panose="020B7200000000000000" pitchFamily="34" charset="0"/>
              </a:rPr>
              <a:t>THANKS FOR LISTENING</a:t>
            </a:r>
            <a:r>
              <a:rPr lang="en-US" sz="6000" dirty="0" smtClean="0">
                <a:gradFill>
                  <a:gsLst>
                    <a:gs pos="41000">
                      <a:schemeClr val="accent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Love Ya Like A Sister" panose="02000000000000000000" pitchFamily="2" charset="0"/>
              </a:rPr>
              <a:t> </a:t>
            </a:r>
            <a:r>
              <a:rPr lang="en-US" sz="6000" dirty="0" smtClean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3142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2765" y="240835"/>
            <a:ext cx="9720072" cy="1499616"/>
          </a:xfrm>
        </p:spPr>
        <p:txBody>
          <a:bodyPr/>
          <a:lstStyle/>
          <a:p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Thành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viên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9844" y="1429556"/>
            <a:ext cx="10412311" cy="516442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7" idx="0"/>
          </p:cNvCxnSpPr>
          <p:nvPr/>
        </p:nvCxnSpPr>
        <p:spPr>
          <a:xfrm>
            <a:off x="6096000" y="1429556"/>
            <a:ext cx="8586" cy="519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38" y="1444815"/>
            <a:ext cx="1772036" cy="14604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1293" t="1480"/>
          <a:stretch/>
        </p:blipFill>
        <p:spPr>
          <a:xfrm>
            <a:off x="2557597" y="1514169"/>
            <a:ext cx="1870651" cy="17146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62765" y="2995945"/>
            <a:ext cx="48166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Wide Latin" panose="020A0A07050505020404" pitchFamily="18" charset="0"/>
                <a:sym typeface="Wingdings" panose="05000000000000000000" pitchFamily="2" charset="2"/>
              </a:rPr>
              <a:t></a:t>
            </a: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kế</a:t>
            </a:r>
            <a:r>
              <a:rPr lang="en-US" sz="2800" dirty="0" smtClean="0"/>
              <a:t> </a:t>
            </a:r>
            <a:r>
              <a:rPr lang="en-US" sz="2800" dirty="0" err="1" smtClean="0"/>
              <a:t>giao</a:t>
            </a:r>
            <a:r>
              <a:rPr lang="en-US" sz="2800" dirty="0" smtClean="0"/>
              <a:t> </a:t>
            </a:r>
            <a:r>
              <a:rPr lang="en-US" sz="2800" dirty="0" err="1" smtClean="0"/>
              <a:t>diện</a:t>
            </a:r>
            <a:r>
              <a:rPr lang="en-US" sz="2800" dirty="0" smtClean="0"/>
              <a:t> Game 1</a:t>
            </a:r>
          </a:p>
          <a:p>
            <a:endParaRPr lang="en-US" sz="2800" dirty="0" smtClean="0"/>
          </a:p>
          <a:p>
            <a:r>
              <a:rPr lang="en-US" sz="2800" dirty="0">
                <a:latin typeface="Wide Latin" panose="020A0A07050505020404" pitchFamily="18" charset="0"/>
                <a:sym typeface="Wingdings" panose="05000000000000000000" pitchFamily="2" charset="2"/>
              </a:rPr>
              <a:t> </a:t>
            </a:r>
            <a:r>
              <a:rPr lang="en-US" sz="2800" dirty="0" err="1" smtClean="0"/>
              <a:t>Viết</a:t>
            </a:r>
            <a:r>
              <a:rPr lang="en-US" sz="2800" dirty="0" smtClean="0"/>
              <a:t> code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        </a:t>
            </a:r>
            <a:r>
              <a:rPr lang="en-US" sz="2800" dirty="0" err="1" smtClean="0"/>
              <a:t>chức</a:t>
            </a:r>
            <a:r>
              <a:rPr lang="en-US" sz="2800" dirty="0" smtClean="0"/>
              <a:t> </a:t>
            </a:r>
            <a:r>
              <a:rPr lang="en-US" sz="2800" dirty="0" err="1" smtClean="0"/>
              <a:t>năng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Game 1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 smtClean="0">
                <a:latin typeface="Wide Latin" panose="020A0A07050505020404" pitchFamily="18" charset="0"/>
                <a:sym typeface="Wingdings" panose="05000000000000000000" pitchFamily="2" charset="2"/>
              </a:rPr>
              <a:t> </a:t>
            </a: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kế</a:t>
            </a:r>
            <a:r>
              <a:rPr lang="en-US" sz="2800" dirty="0" smtClean="0"/>
              <a:t> </a:t>
            </a:r>
            <a:r>
              <a:rPr lang="en-US" sz="2800" dirty="0" err="1" smtClean="0"/>
              <a:t>Powpoint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báo</a:t>
            </a:r>
            <a:r>
              <a:rPr lang="en-US" sz="2800" dirty="0" smtClean="0"/>
              <a:t> </a:t>
            </a:r>
            <a:r>
              <a:rPr lang="en-US" sz="2800" dirty="0" err="1" smtClean="0"/>
              <a:t>cáo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310990" y="2995945"/>
            <a:ext cx="48166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Wide Latin" panose="020A0A07050505020404" pitchFamily="18" charset="0"/>
                <a:sym typeface="Wingdings" panose="05000000000000000000" pitchFamily="2" charset="2"/>
              </a:rPr>
              <a:t></a:t>
            </a: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kế</a:t>
            </a:r>
            <a:r>
              <a:rPr lang="en-US" sz="2800" dirty="0" smtClean="0"/>
              <a:t> </a:t>
            </a:r>
            <a:r>
              <a:rPr lang="en-US" sz="2800" dirty="0" err="1" smtClean="0"/>
              <a:t>giao</a:t>
            </a:r>
            <a:r>
              <a:rPr lang="en-US" sz="2800" dirty="0" smtClean="0"/>
              <a:t> </a:t>
            </a:r>
            <a:r>
              <a:rPr lang="en-US" sz="2800" dirty="0" err="1" smtClean="0"/>
              <a:t>diện</a:t>
            </a:r>
            <a:r>
              <a:rPr lang="en-US" sz="2800" dirty="0" smtClean="0"/>
              <a:t> Game 2</a:t>
            </a:r>
          </a:p>
          <a:p>
            <a:endParaRPr lang="en-US" sz="2800" dirty="0" smtClean="0"/>
          </a:p>
          <a:p>
            <a:r>
              <a:rPr lang="en-US" sz="2800" dirty="0">
                <a:latin typeface="Wide Latin" panose="020A0A07050505020404" pitchFamily="18" charset="0"/>
                <a:sym typeface="Wingdings" panose="05000000000000000000" pitchFamily="2" charset="2"/>
              </a:rPr>
              <a:t> </a:t>
            </a:r>
            <a:r>
              <a:rPr lang="en-US" sz="2800" dirty="0" err="1" smtClean="0"/>
              <a:t>Viết</a:t>
            </a:r>
            <a:r>
              <a:rPr lang="en-US" sz="2800" dirty="0" smtClean="0"/>
              <a:t> code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        </a:t>
            </a:r>
            <a:r>
              <a:rPr lang="en-US" sz="2800" dirty="0" err="1" smtClean="0"/>
              <a:t>chức</a:t>
            </a:r>
            <a:r>
              <a:rPr lang="en-US" sz="2800" dirty="0" smtClean="0"/>
              <a:t> </a:t>
            </a:r>
            <a:r>
              <a:rPr lang="en-US" sz="2800" dirty="0" err="1" smtClean="0"/>
              <a:t>năng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Game 2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 smtClean="0">
                <a:latin typeface="Wide Latin" panose="020A0A07050505020404" pitchFamily="18" charset="0"/>
                <a:sym typeface="Wingdings" panose="05000000000000000000" pitchFamily="2" charset="2"/>
              </a:rPr>
              <a:t> </a:t>
            </a: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kế</a:t>
            </a:r>
            <a:r>
              <a:rPr lang="en-US" sz="2800" dirty="0" smtClean="0"/>
              <a:t> </a:t>
            </a:r>
            <a:r>
              <a:rPr lang="en-US" sz="2800" dirty="0" err="1" smtClean="0"/>
              <a:t>Powpoint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báo</a:t>
            </a:r>
            <a:r>
              <a:rPr lang="en-US" sz="2800" dirty="0" smtClean="0"/>
              <a:t> </a:t>
            </a:r>
            <a:r>
              <a:rPr lang="en-US" sz="2800" dirty="0" err="1" smtClean="0"/>
              <a:t>cáo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799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1369" y="0"/>
            <a:ext cx="9707707" cy="1499616"/>
          </a:xfrm>
        </p:spPr>
        <p:txBody>
          <a:bodyPr/>
          <a:lstStyle/>
          <a:p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Game Demo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video-16234723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369" y="1191518"/>
            <a:ext cx="10612192" cy="552211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0791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9942" y="-120535"/>
            <a:ext cx="9723294" cy="1740451"/>
          </a:xfrm>
        </p:spPr>
        <p:txBody>
          <a:bodyPr>
            <a:normAutofit/>
          </a:bodyPr>
          <a:lstStyle/>
          <a:p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Thiết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kế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giao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diện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8344" y="1306287"/>
            <a:ext cx="11524342" cy="528769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731656" y="3429000"/>
            <a:ext cx="2525485" cy="30057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49942" y="2070168"/>
            <a:ext cx="4223658" cy="41940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7257141" y="2467430"/>
            <a:ext cx="4615543" cy="37968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1175657" y="1435650"/>
            <a:ext cx="864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_</a:t>
            </a:r>
            <a:r>
              <a:rPr lang="en-US" sz="2400" dirty="0" smtClean="0"/>
              <a:t> </a:t>
            </a:r>
            <a:r>
              <a:rPr lang="en-US" sz="2400" dirty="0" err="1" smtClean="0"/>
              <a:t>Gồm</a:t>
            </a:r>
            <a:r>
              <a:rPr lang="en-US" sz="2400" dirty="0" smtClean="0"/>
              <a:t> 1 Menu </a:t>
            </a:r>
            <a:r>
              <a:rPr lang="en-US" sz="2400" dirty="0" err="1" smtClean="0"/>
              <a:t>chính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lựa</a:t>
            </a:r>
            <a:r>
              <a:rPr lang="en-US" sz="2400" dirty="0" smtClean="0"/>
              <a:t> </a:t>
            </a:r>
            <a:r>
              <a:rPr lang="en-US" sz="2400" dirty="0" err="1" smtClean="0"/>
              <a:t>chọn</a:t>
            </a:r>
            <a:r>
              <a:rPr lang="en-US" sz="2400" dirty="0" smtClean="0"/>
              <a:t> Game 1, Game 2 </a:t>
            </a:r>
            <a:r>
              <a:rPr lang="en-US" sz="2400" dirty="0" err="1" smtClean="0"/>
              <a:t>và</a:t>
            </a:r>
            <a:r>
              <a:rPr lang="en-US" sz="2400" dirty="0" smtClean="0"/>
              <a:t> Exit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84914" y="3947886"/>
            <a:ext cx="1016000" cy="275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15311" y="4931859"/>
            <a:ext cx="1001489" cy="1886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2045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1501" y="-1"/>
            <a:ext cx="9723294" cy="1740451"/>
          </a:xfrm>
        </p:spPr>
        <p:txBody>
          <a:bodyPr>
            <a:normAutofit/>
          </a:bodyPr>
          <a:lstStyle/>
          <a:p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Mô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tả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Game 1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8344" y="1306287"/>
            <a:ext cx="11524342" cy="528769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6260" y="1750137"/>
            <a:ext cx="48387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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/>
              <a:t>chơi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chuột</a:t>
            </a:r>
            <a:r>
              <a:rPr lang="en-US" sz="2400" dirty="0"/>
              <a:t> </a:t>
            </a:r>
            <a:r>
              <a:rPr lang="en-US" sz="2400" dirty="0" err="1"/>
              <a:t>nhấp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bóng</a:t>
            </a:r>
            <a:r>
              <a:rPr lang="en-US" sz="2400" dirty="0"/>
              <a:t> bay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tăng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,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nhấp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bom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 smtClean="0"/>
              <a:t>thua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>
                <a:sym typeface="Wingdings" panose="05000000000000000000" pitchFamily="2" charset="2"/>
              </a:rPr>
              <a:t> </a:t>
            </a:r>
            <a:r>
              <a:rPr lang="en-US" sz="2400" dirty="0" err="1" smtClean="0"/>
              <a:t>Độ</a:t>
            </a:r>
            <a:r>
              <a:rPr lang="en-US" sz="2400" dirty="0" smtClean="0"/>
              <a:t>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tăng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đạt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5692462" y="1740450"/>
            <a:ext cx="5090375" cy="4518681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18861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426" y="0"/>
            <a:ext cx="9723294" cy="1740451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Di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chuyển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bóng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bay 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886" y="1204685"/>
            <a:ext cx="11698513" cy="5389299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18948" y="1375476"/>
            <a:ext cx="8999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 err="1" smtClean="0">
                <a:sym typeface="Wingdings" panose="05000000000000000000" pitchFamily="2" charset="2"/>
              </a:rPr>
              <a:t>Sử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dụng</a:t>
            </a:r>
            <a:r>
              <a:rPr lang="en-US" sz="2400" dirty="0" smtClean="0">
                <a:sym typeface="Wingdings" panose="05000000000000000000" pitchFamily="2" charset="2"/>
              </a:rPr>
              <a:t> Timer Controls </a:t>
            </a:r>
            <a:r>
              <a:rPr lang="en-US" sz="2400" dirty="0" err="1" smtClean="0">
                <a:sym typeface="Wingdings" panose="05000000000000000000" pitchFamily="2" charset="2"/>
              </a:rPr>
              <a:t>để</a:t>
            </a:r>
            <a:r>
              <a:rPr lang="en-US" sz="2400" dirty="0" smtClean="0">
                <a:sym typeface="Wingdings" panose="05000000000000000000" pitchFamily="2" charset="2"/>
              </a:rPr>
              <a:t> di </a:t>
            </a:r>
            <a:r>
              <a:rPr lang="en-US" sz="2400" dirty="0" err="1" smtClean="0">
                <a:sym typeface="Wingdings" panose="05000000000000000000" pitchFamily="2" charset="2"/>
              </a:rPr>
              <a:t>chuyển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các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Picturebox</a:t>
            </a: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 smtClean="0">
                <a:sym typeface="Wingdings" panose="05000000000000000000" pitchFamily="2" charset="2"/>
              </a:rPr>
              <a:t> Ta </a:t>
            </a:r>
            <a:r>
              <a:rPr lang="en-US" sz="2400" dirty="0" err="1" smtClean="0">
                <a:sym typeface="Wingdings" panose="05000000000000000000" pitchFamily="2" charset="2"/>
              </a:rPr>
              <a:t>sẽ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sử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dụng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vòng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lặp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foreach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để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kiểm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tra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các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Pictrurebox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62426" y="2292061"/>
            <a:ext cx="4125688" cy="2304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515" y="2292061"/>
            <a:ext cx="3232488" cy="3636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04" y="2712928"/>
            <a:ext cx="3317867" cy="3743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ight Arrow 10"/>
          <p:cNvSpPr/>
          <p:nvPr/>
        </p:nvSpPr>
        <p:spPr>
          <a:xfrm>
            <a:off x="4467435" y="4110335"/>
            <a:ext cx="635767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883326" y="4596385"/>
            <a:ext cx="635767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6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4" presetClass="entr" presetSubtype="1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1" dur="1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/>
          <p:bldP spid="11" grpId="0" animBg="1"/>
          <p:bldP spid="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4" presetClass="entr" presetSubtype="1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1" dur="1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/>
          <p:bldP spid="11" grpId="0" animBg="1"/>
          <p:bldP spid="1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0400" y="-251706"/>
            <a:ext cx="10871200" cy="1740451"/>
          </a:xfrm>
        </p:spPr>
        <p:txBody>
          <a:bodyPr>
            <a:normAutofit fontScale="90000"/>
          </a:bodyPr>
          <a:lstStyle/>
          <a:p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Sự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kiện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Click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bóng</a:t>
            </a:r>
            <a:r>
              <a:rPr lang="en-US" sz="72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bay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và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bom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0286" y="1204685"/>
            <a:ext cx="11800113" cy="547188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2325" y="1488745"/>
            <a:ext cx="926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 err="1" smtClean="0">
                <a:sym typeface="Wingdings" panose="05000000000000000000" pitchFamily="2" charset="2"/>
              </a:rPr>
              <a:t>Sử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dụng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hàm</a:t>
            </a:r>
            <a:r>
              <a:rPr lang="en-US" sz="2400" dirty="0" smtClean="0">
                <a:sym typeface="Wingdings" panose="05000000000000000000" pitchFamily="2" charset="2"/>
              </a:rPr>
              <a:t> Random </a:t>
            </a:r>
            <a:r>
              <a:rPr lang="en-US" sz="2400" dirty="0" err="1" smtClean="0">
                <a:sym typeface="Wingdings" panose="05000000000000000000" pitchFamily="2" charset="2"/>
              </a:rPr>
              <a:t>để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đổi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chỗ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bóng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khi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người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chơi</a:t>
            </a:r>
            <a:r>
              <a:rPr lang="en-US" sz="2400" dirty="0" smtClean="0">
                <a:sym typeface="Wingdings" panose="05000000000000000000" pitchFamily="2" charset="2"/>
              </a:rPr>
              <a:t> click </a:t>
            </a:r>
            <a:r>
              <a:rPr lang="en-US" sz="2400" dirty="0" err="1" smtClean="0">
                <a:sym typeface="Wingdings" panose="05000000000000000000" pitchFamily="2" charset="2"/>
              </a:rPr>
              <a:t>vào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bóng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F"/>
            </a:pP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 smtClean="0">
                <a:sym typeface="Wingdings" panose="05000000000000000000" pitchFamily="2" charset="2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241142" y="1488745"/>
            <a:ext cx="5748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 smtClean="0">
                <a:sym typeface="Wingdings" panose="05000000000000000000" pitchFamily="2" charset="2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916" y="2517728"/>
            <a:ext cx="3551602" cy="3607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Oval 5"/>
          <p:cNvSpPr/>
          <p:nvPr/>
        </p:nvSpPr>
        <p:spPr>
          <a:xfrm>
            <a:off x="10392229" y="5556157"/>
            <a:ext cx="653143" cy="5693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522" y="1948435"/>
            <a:ext cx="3531229" cy="3574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ight Arrow 12"/>
          <p:cNvSpPr/>
          <p:nvPr/>
        </p:nvSpPr>
        <p:spPr>
          <a:xfrm>
            <a:off x="7879008" y="4034746"/>
            <a:ext cx="635767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10245" y="2275600"/>
            <a:ext cx="3743450" cy="2688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ight Arrow 15"/>
          <p:cNvSpPr/>
          <p:nvPr/>
        </p:nvSpPr>
        <p:spPr>
          <a:xfrm>
            <a:off x="4001725" y="3438960"/>
            <a:ext cx="635767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86391"/>
      </p:ext>
    </p:extLst>
  </p:cSld>
  <p:clrMapOvr>
    <a:masterClrMapping/>
  </p:clrMapOvr>
  <p:transition spd="slow">
    <p:comb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5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4" fill="hold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nodeType="click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/>
          <p:bldP spid="10" grpId="0"/>
          <p:bldP spid="6" grpId="0" animBg="1"/>
          <p:bldP spid="13" grpId="0" animBg="1"/>
          <p:bldP spid="1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5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4" fill="hold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nodeType="click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/>
          <p:bldP spid="10" grpId="0"/>
          <p:bldP spid="6" grpId="0" animBg="1"/>
          <p:bldP spid="13" grpId="0" animBg="1"/>
          <p:bldP spid="16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0400" y="-251706"/>
            <a:ext cx="10871200" cy="1740451"/>
          </a:xfrm>
        </p:spPr>
        <p:txBody>
          <a:bodyPr>
            <a:normAutofit fontScale="90000"/>
          </a:bodyPr>
          <a:lstStyle/>
          <a:p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Sự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kiện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Click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bóng</a:t>
            </a:r>
            <a:r>
              <a:rPr lang="en-US" sz="72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bay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và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7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bom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0286" y="1204685"/>
            <a:ext cx="11800113" cy="547188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400" y="1488745"/>
            <a:ext cx="11329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 smtClean="0">
                <a:sym typeface="Wingdings" panose="05000000000000000000" pitchFamily="2" charset="2"/>
              </a:rPr>
              <a:t>Click </a:t>
            </a:r>
            <a:r>
              <a:rPr lang="en-US" sz="2400" dirty="0" err="1" smtClean="0">
                <a:sym typeface="Wingdings" panose="05000000000000000000" pitchFamily="2" charset="2"/>
              </a:rPr>
              <a:t>vào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bom</a:t>
            </a:r>
            <a:r>
              <a:rPr lang="en-US" sz="2400" dirty="0" smtClean="0">
                <a:sym typeface="Wingdings" panose="05000000000000000000" pitchFamily="2" charset="2"/>
              </a:rPr>
              <a:t>, </a:t>
            </a:r>
            <a:r>
              <a:rPr lang="en-US" sz="2400" dirty="0" err="1" smtClean="0">
                <a:sym typeface="Wingdings" panose="05000000000000000000" pitchFamily="2" charset="2"/>
              </a:rPr>
              <a:t>sẽ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đổi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ảnh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bom</a:t>
            </a:r>
            <a:r>
              <a:rPr lang="en-US" sz="2400" dirty="0" smtClean="0">
                <a:sym typeface="Wingdings" panose="05000000000000000000" pitchFamily="2" charset="2"/>
              </a:rPr>
              <a:t> sang </a:t>
            </a:r>
            <a:r>
              <a:rPr lang="en-US" sz="2400" dirty="0" err="1" smtClean="0">
                <a:sym typeface="Wingdings" panose="05000000000000000000" pitchFamily="2" charset="2"/>
              </a:rPr>
              <a:t>ảnh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nổ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và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dừng</a:t>
            </a:r>
            <a:r>
              <a:rPr lang="en-US" sz="2400" dirty="0" smtClean="0">
                <a:sym typeface="Wingdings" panose="05000000000000000000" pitchFamily="2" charset="2"/>
              </a:rPr>
              <a:t> game</a:t>
            </a:r>
          </a:p>
          <a:p>
            <a:pPr marL="342900" indent="-342900">
              <a:buFont typeface="Wingdings" panose="05000000000000000000" pitchFamily="2" charset="2"/>
              <a:buChar char="F"/>
            </a:pPr>
            <a:endParaRPr lang="en-US" sz="24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F"/>
            </a:pP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 smtClean="0">
                <a:sym typeface="Wingdings" panose="05000000000000000000" pitchFamily="2" charset="2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7295600" y="2458241"/>
            <a:ext cx="4236000" cy="4079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02602" y="2283510"/>
            <a:ext cx="5259251" cy="2856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ight Arrow 15"/>
          <p:cNvSpPr/>
          <p:nvPr/>
        </p:nvSpPr>
        <p:spPr>
          <a:xfrm>
            <a:off x="6310843" y="3940628"/>
            <a:ext cx="635767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2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3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3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6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0400" y="-251706"/>
            <a:ext cx="10871200" cy="1740451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Restart Game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0286" y="1204685"/>
            <a:ext cx="11800113" cy="547188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400" y="1358116"/>
            <a:ext cx="1132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F"/>
            </a:pPr>
            <a:r>
              <a:rPr lang="en-US" sz="2400" dirty="0" err="1" smtClean="0">
                <a:sym typeface="Wingdings" panose="05000000000000000000" pitchFamily="2" charset="2"/>
              </a:rPr>
              <a:t>Sau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khi</a:t>
            </a:r>
            <a:r>
              <a:rPr lang="en-US" sz="2400" dirty="0" smtClean="0">
                <a:sym typeface="Wingdings" panose="05000000000000000000" pitchFamily="2" charset="2"/>
              </a:rPr>
              <a:t> click </a:t>
            </a:r>
            <a:r>
              <a:rPr lang="en-US" sz="2400" dirty="0" err="1" smtClean="0">
                <a:sym typeface="Wingdings" panose="05000000000000000000" pitchFamily="2" charset="2"/>
              </a:rPr>
              <a:t>vào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bom</a:t>
            </a:r>
            <a:r>
              <a:rPr lang="en-US" sz="2400" dirty="0" smtClean="0">
                <a:sym typeface="Wingdings" panose="05000000000000000000" pitchFamily="2" charset="2"/>
              </a:rPr>
              <a:t>, </a:t>
            </a:r>
            <a:r>
              <a:rPr lang="en-US" sz="2400" dirty="0" err="1" smtClean="0">
                <a:sym typeface="Wingdings" panose="05000000000000000000" pitchFamily="2" charset="2"/>
              </a:rPr>
              <a:t>để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chơi</a:t>
            </a:r>
            <a:r>
              <a:rPr lang="en-US" sz="2400" dirty="0" smtClean="0">
                <a:sym typeface="Wingdings" panose="05000000000000000000" pitchFamily="2" charset="2"/>
              </a:rPr>
              <a:t> game </a:t>
            </a:r>
            <a:r>
              <a:rPr lang="en-US" sz="2400" dirty="0" err="1" smtClean="0">
                <a:sym typeface="Wingdings" panose="05000000000000000000" pitchFamily="2" charset="2"/>
              </a:rPr>
              <a:t>mới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dùng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hàm</a:t>
            </a:r>
            <a:r>
              <a:rPr lang="en-US" sz="2400" dirty="0" smtClean="0">
                <a:sym typeface="Wingdings" panose="05000000000000000000" pitchFamily="2" charset="2"/>
              </a:rPr>
              <a:t> restart </a:t>
            </a: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28172" y="2071487"/>
            <a:ext cx="4303486" cy="2258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618" y="2693430"/>
            <a:ext cx="3400900" cy="376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944" y="2355615"/>
            <a:ext cx="3248478" cy="3734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ight Arrow 12"/>
          <p:cNvSpPr/>
          <p:nvPr/>
        </p:nvSpPr>
        <p:spPr>
          <a:xfrm>
            <a:off x="4515016" y="3612340"/>
            <a:ext cx="635767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111637" y="4349867"/>
            <a:ext cx="635767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87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6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72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278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830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830" tmFilter="0, 0; 0.125,0.2665; 0.25,0.4; 0.375,0.465; 0.5,0.5;  0.625,0.535; 0.75,0.6; 0.875,0.7335; 1,1">
                                              <p:stCondLst>
                                                <p:cond delay="83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15" tmFilter="0, 0; 0.125,0.2665; 0.25,0.4; 0.375,0.465; 0.5,0.5;  0.625,0.535; 0.75,0.6; 0.875,0.7335; 1,1">
                                              <p:stCondLst>
                                                <p:cond delay="1655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5" tmFilter="0, 0; 0.125,0.2665; 0.25,0.4; 0.375,0.465; 0.5,0.5;  0.625,0.535; 0.75,0.6; 0.875,0.7335; 1,1">
                                              <p:stCondLst>
                                                <p:cond delay="207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2" dur="33">
                                              <p:stCondLst>
                                                <p:cond delay="812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3" dur="207" decel="50000">
                                              <p:stCondLst>
                                                <p:cond delay="845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" dur="33">
                                              <p:stCondLst>
                                                <p:cond delay="164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5" dur="207" decel="50000">
                                              <p:stCondLst>
                                                <p:cond delay="1673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33">
                                              <p:stCondLst>
                                                <p:cond delay="2052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7" dur="207" decel="50000">
                                              <p:stCondLst>
                                                <p:cond delay="2085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33">
                                              <p:stCondLst>
                                                <p:cond delay="226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9" dur="207" decel="50000">
                                              <p:stCondLst>
                                                <p:cond delay="2293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6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72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2278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830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830" tmFilter="0, 0; 0.125,0.2665; 0.25,0.4; 0.375,0.465; 0.5,0.5;  0.625,0.535; 0.75,0.6; 0.875,0.7335; 1,1">
                                              <p:stCondLst>
                                                <p:cond delay="83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15" tmFilter="0, 0; 0.125,0.2665; 0.25,0.4; 0.375,0.465; 0.5,0.5;  0.625,0.535; 0.75,0.6; 0.875,0.7335; 1,1">
                                              <p:stCondLst>
                                                <p:cond delay="1655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5" tmFilter="0, 0; 0.125,0.2665; 0.25,0.4; 0.375,0.465; 0.5,0.5;  0.625,0.535; 0.75,0.6; 0.875,0.7335; 1,1">
                                              <p:stCondLst>
                                                <p:cond delay="207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42" dur="33">
                                              <p:stCondLst>
                                                <p:cond delay="81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43" dur="207" decel="50000">
                                              <p:stCondLst>
                                                <p:cond delay="845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4" dur="33">
                                              <p:stCondLst>
                                                <p:cond delay="164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5" dur="207" decel="50000">
                                              <p:stCondLst>
                                                <p:cond delay="1673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6" dur="33">
                                              <p:stCondLst>
                                                <p:cond delay="205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7" dur="207" decel="50000">
                                              <p:stCondLst>
                                                <p:cond delay="2085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8" dur="33">
                                              <p:stCondLst>
                                                <p:cond delay="226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9" dur="207" decel="50000">
                                              <p:stCondLst>
                                                <p:cond delay="2293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6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72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2278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830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830" tmFilter="0, 0; 0.125,0.2665; 0.25,0.4; 0.375,0.465; 0.5,0.5;  0.625,0.535; 0.75,0.6; 0.875,0.7335; 1,1">
                                              <p:stCondLst>
                                                <p:cond delay="83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415" tmFilter="0, 0; 0.125,0.2665; 0.25,0.4; 0.375,0.465; 0.5,0.5;  0.625,0.535; 0.75,0.6; 0.875,0.7335; 1,1">
                                              <p:stCondLst>
                                                <p:cond delay="165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05" tmFilter="0, 0; 0.125,0.2665; 0.25,0.4; 0.375,0.465; 0.5,0.5;  0.625,0.535; 0.75,0.6; 0.875,0.7335; 1,1">
                                              <p:stCondLst>
                                                <p:cond delay="207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2" dur="33">
                                              <p:stCondLst>
                                                <p:cond delay="81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63" dur="207" decel="50000">
                                              <p:stCondLst>
                                                <p:cond delay="84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4" dur="33">
                                              <p:stCondLst>
                                                <p:cond delay="164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65" dur="207" decel="50000">
                                              <p:stCondLst>
                                                <p:cond delay="167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6" dur="33">
                                              <p:stCondLst>
                                                <p:cond delay="205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67" dur="207" decel="50000">
                                              <p:stCondLst>
                                                <p:cond delay="208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8" dur="33">
                                              <p:stCondLst>
                                                <p:cond delay="226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69" dur="207" decel="50000">
                                              <p:stCondLst>
                                                <p:cond delay="229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3" grpId="0" animBg="1"/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6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72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278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830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830" tmFilter="0, 0; 0.125,0.2665; 0.25,0.4; 0.375,0.465; 0.5,0.5;  0.625,0.535; 0.75,0.6; 0.875,0.7335; 1,1">
                                              <p:stCondLst>
                                                <p:cond delay="83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15" tmFilter="0, 0; 0.125,0.2665; 0.25,0.4; 0.375,0.465; 0.5,0.5;  0.625,0.535; 0.75,0.6; 0.875,0.7335; 1,1">
                                              <p:stCondLst>
                                                <p:cond delay="1655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5" tmFilter="0, 0; 0.125,0.2665; 0.25,0.4; 0.375,0.465; 0.5,0.5;  0.625,0.535; 0.75,0.6; 0.875,0.7335; 1,1">
                                              <p:stCondLst>
                                                <p:cond delay="207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2" dur="33">
                                              <p:stCondLst>
                                                <p:cond delay="812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3" dur="207" decel="50000">
                                              <p:stCondLst>
                                                <p:cond delay="845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" dur="33">
                                              <p:stCondLst>
                                                <p:cond delay="164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5" dur="207" decel="50000">
                                              <p:stCondLst>
                                                <p:cond delay="1673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33">
                                              <p:stCondLst>
                                                <p:cond delay="2052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7" dur="207" decel="50000">
                                              <p:stCondLst>
                                                <p:cond delay="2085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33">
                                              <p:stCondLst>
                                                <p:cond delay="226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9" dur="207" decel="50000">
                                              <p:stCondLst>
                                                <p:cond delay="2293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6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72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2278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830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830" tmFilter="0, 0; 0.125,0.2665; 0.25,0.4; 0.375,0.465; 0.5,0.5;  0.625,0.535; 0.75,0.6; 0.875,0.7335; 1,1">
                                              <p:stCondLst>
                                                <p:cond delay="83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15" tmFilter="0, 0; 0.125,0.2665; 0.25,0.4; 0.375,0.465; 0.5,0.5;  0.625,0.535; 0.75,0.6; 0.875,0.7335; 1,1">
                                              <p:stCondLst>
                                                <p:cond delay="1655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5" tmFilter="0, 0; 0.125,0.2665; 0.25,0.4; 0.375,0.465; 0.5,0.5;  0.625,0.535; 0.75,0.6; 0.875,0.7335; 1,1">
                                              <p:stCondLst>
                                                <p:cond delay="207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42" dur="33">
                                              <p:stCondLst>
                                                <p:cond delay="81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43" dur="207" decel="50000">
                                              <p:stCondLst>
                                                <p:cond delay="845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4" dur="33">
                                              <p:stCondLst>
                                                <p:cond delay="164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5" dur="207" decel="50000">
                                              <p:stCondLst>
                                                <p:cond delay="1673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6" dur="33">
                                              <p:stCondLst>
                                                <p:cond delay="205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7" dur="207" decel="50000">
                                              <p:stCondLst>
                                                <p:cond delay="2085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8" dur="33">
                                              <p:stCondLst>
                                                <p:cond delay="226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9" dur="207" decel="50000">
                                              <p:stCondLst>
                                                <p:cond delay="2293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6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72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2278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830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830" tmFilter="0, 0; 0.125,0.2665; 0.25,0.4; 0.375,0.465; 0.5,0.5;  0.625,0.535; 0.75,0.6; 0.875,0.7335; 1,1">
                                              <p:stCondLst>
                                                <p:cond delay="83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415" tmFilter="0, 0; 0.125,0.2665; 0.25,0.4; 0.375,0.465; 0.5,0.5;  0.625,0.535; 0.75,0.6; 0.875,0.7335; 1,1">
                                              <p:stCondLst>
                                                <p:cond delay="165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05" tmFilter="0, 0; 0.125,0.2665; 0.25,0.4; 0.375,0.465; 0.5,0.5;  0.625,0.535; 0.75,0.6; 0.875,0.7335; 1,1">
                                              <p:stCondLst>
                                                <p:cond delay="207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2" dur="33">
                                              <p:stCondLst>
                                                <p:cond delay="81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63" dur="207" decel="50000">
                                              <p:stCondLst>
                                                <p:cond delay="84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4" dur="33">
                                              <p:stCondLst>
                                                <p:cond delay="164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65" dur="207" decel="50000">
                                              <p:stCondLst>
                                                <p:cond delay="167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6" dur="33">
                                              <p:stCondLst>
                                                <p:cond delay="205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67" dur="207" decel="50000">
                                              <p:stCondLst>
                                                <p:cond delay="208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8" dur="33">
                                              <p:stCondLst>
                                                <p:cond delay="226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69" dur="207" decel="50000">
                                              <p:stCondLst>
                                                <p:cond delay="229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3" grpId="0" animBg="1"/>
          <p:bldP spid="17" grpId="0" animBg="1"/>
        </p:bldLst>
      </p:timing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315</Words>
  <Application>Microsoft Office PowerPoint</Application>
  <PresentationFormat>Widescreen</PresentationFormat>
  <Paragraphs>73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.VnVogue</vt:lpstr>
      <vt:lpstr>Calibri</vt:lpstr>
      <vt:lpstr>Love Ya Like A Sister</vt:lpstr>
      <vt:lpstr>Tahoma</vt:lpstr>
      <vt:lpstr>Times New Roman</vt:lpstr>
      <vt:lpstr>Tw Cen MT</vt:lpstr>
      <vt:lpstr>Tw Cen MT (Body)Body)</vt:lpstr>
      <vt:lpstr>Tw Cen MT Condensed</vt:lpstr>
      <vt:lpstr>Verdana</vt:lpstr>
      <vt:lpstr>Wide Latin</vt:lpstr>
      <vt:lpstr>Wingdings</vt:lpstr>
      <vt:lpstr>Wingdings 3</vt:lpstr>
      <vt:lpstr>Integral</vt:lpstr>
      <vt:lpstr>PowerPoint Presentation</vt:lpstr>
      <vt:lpstr>Thành viên</vt:lpstr>
      <vt:lpstr>Game Demo</vt:lpstr>
      <vt:lpstr>Thiết kế giao diện</vt:lpstr>
      <vt:lpstr>Mô tả Game 1</vt:lpstr>
      <vt:lpstr>Di chuyển bóng bay </vt:lpstr>
      <vt:lpstr>Sự kiện Click bóng bay và bom </vt:lpstr>
      <vt:lpstr>Sự kiện Click bóng bay và bom </vt:lpstr>
      <vt:lpstr> Restart Game</vt:lpstr>
      <vt:lpstr> mô tả game 2</vt:lpstr>
      <vt:lpstr> phím điều hướng máy bay</vt:lpstr>
      <vt:lpstr> di chuyển bóng bay</vt:lpstr>
      <vt:lpstr> chuyển động của đạn</vt:lpstr>
      <vt:lpstr> Xét sự va chạm</vt:lpstr>
      <vt:lpstr> Các chức năng khác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44</cp:revision>
  <dcterms:created xsi:type="dcterms:W3CDTF">2021-06-12T16:07:35Z</dcterms:created>
  <dcterms:modified xsi:type="dcterms:W3CDTF">2021-06-13T07:01:53Z</dcterms:modified>
</cp:coreProperties>
</file>